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73" r:id="rId6"/>
    <p:sldId id="272" r:id="rId7"/>
    <p:sldId id="274" r:id="rId8"/>
    <p:sldId id="263" r:id="rId9"/>
    <p:sldId id="260" r:id="rId10"/>
    <p:sldId id="264" r:id="rId11"/>
    <p:sldId id="258" r:id="rId12"/>
    <p:sldId id="265" r:id="rId13"/>
    <p:sldId id="259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A43BD-6829-3440-9BB0-5B553DB95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72F3-FAA8-3643-9051-06EC38F35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87D6B-F2A0-5147-88D7-57D3A427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13C6F-5823-9D4A-B474-68EB9711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98CA-F1E8-6844-B799-552138FF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31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6512-66A1-244D-BA23-6DA87D0B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5A51C-804E-0D43-A9A6-5C0C9266E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5576C-45F1-E348-B3FA-36EDF3A1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F0E0-C7FB-BE48-829C-F62CF666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DBE17-936E-AC44-9751-D6C58F39C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5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74A7-2165-8D45-B1F9-E3805C20F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AC735-4C73-CA44-AAB0-3D1832247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21A16-9E86-AC40-B2EB-D2AEBB06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BA5EA-8383-E749-BC6B-A1DC9233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54B73-A435-E943-8FD2-3861B0BF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3441-6211-2049-962B-177AFAA7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4AB85-7154-4F44-9A24-7E7DDC930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3DAB5-CAA8-374C-98A3-7C21A3FA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41DB0-60C3-D144-BCBC-D6D33A4A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98BE-6023-EE49-981E-2CD858073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9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ADEE-5074-784E-891D-10B96964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3AB07-A72C-1944-B30B-4408933B6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306B4-7762-5A4D-BC8D-49258EFE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AE26C-4FCF-4745-918D-76A3CB46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5127C-BB49-9143-BDB7-F9E81811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C855-BA32-3946-8167-1A13F0868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B5A3F-166E-EB4A-90D1-C8C3B54AB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014F62-FFDF-BE49-A4F7-24DF4015B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5A86A-546E-564D-A62B-68BDA2D3A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1AA7A-6733-124D-A8FF-DB956FDD6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A9977-E7B3-AC43-AC0C-7EB098FF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14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2B399-55C2-754D-B384-7EB3DCA5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E7AB8-CF69-0C4C-9C35-4C49B10FC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1AB87-F452-714D-9CC2-2ADC2C633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F3F1D-604C-5045-8B08-D2091BF5F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87B06-E334-AA48-9F6F-A7498FEF5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09541A-939A-9649-BCA3-6F2D64573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A9820A-BA48-4C40-8E26-2D705CB9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3BD80-EF90-044E-B6F3-0C573F38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8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234C-6215-CA4B-A6FA-A22E8D2E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477EE-EEEB-9D49-9E9C-F5E53717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1FB43-5F07-9549-9E1D-59F3F34C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56AB5-AD8E-FB43-815B-40FA0A30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6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D9AD0-9C2F-6842-9BDC-9924D097C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48229-0171-ED4F-91DC-FE6CAE2BD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FC5C8-961D-C341-BBEC-E81B6D3F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8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B558-1DAD-D24B-ADEE-E48E34E1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B738-43DA-4C4F-BF88-B9459248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E38EA-D09A-1B4B-805F-2FEE5B5FF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59D9F-8552-AC4A-B2A0-026FECCF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474ED-4C49-4443-A3C1-40A980D8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CB7A4A-8D0B-C242-8494-89282D3A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33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C0-CA47-9C4F-A761-B3EEA4F4B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89879-2196-8C47-B131-367F4BEDE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B10C8-1406-4549-B0AF-99007CF51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E29D0-709C-CE4D-9258-8EAF2709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3DEAD-1571-7B4B-9D17-123F6064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1EEE9-9E17-AA4D-9D5D-335AD5FD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8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30371E-ED39-504D-9BF5-20A13C7B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3AFC3-9488-BF4D-BB2D-5B7AD8F9C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28CA-5FF6-4945-8E73-42266A1AD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8C881-DAF7-7542-B433-D008564D908A}" type="datetimeFigureOut">
              <a:rPr lang="en-US" smtClean="0"/>
              <a:t>12/1/20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04477-515F-7741-9EA2-129600983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36C19-C04A-574F-83DA-DDE365684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A9074-0EF9-E444-A69A-1C45481A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8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297C-B328-0244-97D0-8297304260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Hygieia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2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53484-0DA8-C441-9158-D092B2FF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007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Dashboard - Commit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3F966A4A-CE46-1643-8CCE-66071EEC5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7" y="1317900"/>
            <a:ext cx="9951396" cy="50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8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055E-ED91-B949-B346-4D7A9FFC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649"/>
          </a:xfrm>
        </p:spPr>
        <p:txBody>
          <a:bodyPr/>
          <a:lstStyle/>
          <a:p>
            <a:r>
              <a:rPr lang="en-US" dirty="0"/>
              <a:t>View in to Pipeline stages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825917-E8AD-AE48-B1AC-8AD91A68A0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186774"/>
            <a:ext cx="10737716" cy="53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483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10C6-3E4A-F543-89AD-CF7F0757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Dashboard – Build Stage</a:t>
            </a:r>
          </a:p>
        </p:txBody>
      </p:sp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F688C35A-8DFA-AA42-8CC6-CA47D9D232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79946"/>
            <a:ext cx="10536933" cy="492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91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F924-9655-6E4A-803A-64C13CA2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3284"/>
          </a:xfrm>
        </p:spPr>
        <p:txBody>
          <a:bodyPr/>
          <a:lstStyle/>
          <a:p>
            <a:r>
              <a:rPr lang="en-US" dirty="0"/>
              <a:t>Pipeline Speed &amp; # of Commits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5CFF66-0E7B-A14E-A63B-C4A6EE7D60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2" y="1206229"/>
            <a:ext cx="10515600" cy="568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38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9D40-BA01-6F4D-BA0D-4F698017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Dashboard – Commit Details All stages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E651CDED-EC31-EB4F-BF59-4DA26975E2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760706"/>
            <a:ext cx="10270787" cy="48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22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5582C-36ED-6D44-AD56-9C83F5C2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735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 Dashboard – Deployment Stage</a:t>
            </a: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82485D0A-B469-4B42-879F-B237EC0F74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177046"/>
            <a:ext cx="10406239" cy="52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AE5D-46F4-C147-84F7-1D0EAA7A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Dashboard – Production Stage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E0C03931-1633-814C-8165-1C676FF64F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6" y="1429965"/>
            <a:ext cx="10359957" cy="52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3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0338-DEE8-024E-8DB2-7D915E18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Dashboard – Pipeline Health</a:t>
            </a:r>
          </a:p>
        </p:txBody>
      </p:sp>
      <p:pic>
        <p:nvPicPr>
          <p:cNvPr id="11266" name="Picture 2" descr="Image">
            <a:extLst>
              <a:ext uri="{FF2B5EF4-FFF2-40B4-BE49-F238E27FC236}">
                <a16:creationId xmlns:a16="http://schemas.microsoft.com/office/drawing/2014/main" id="{AF29F4E1-FAE6-6F41-8EA0-E6603258E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13221"/>
            <a:ext cx="10105418" cy="527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147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F6A51-CF88-FE4A-B2D5-6E269ABF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Level Dashboard - Architecture</a:t>
            </a:r>
          </a:p>
        </p:txBody>
      </p:sp>
      <p:pic>
        <p:nvPicPr>
          <p:cNvPr id="12290" name="Picture 2" descr="Image">
            <a:extLst>
              <a:ext uri="{FF2B5EF4-FFF2-40B4-BE49-F238E27FC236}">
                <a16:creationId xmlns:a16="http://schemas.microsoft.com/office/drawing/2014/main" id="{C2D1D1D3-4D30-3447-A07C-872B2C6BF2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40" y="1523038"/>
            <a:ext cx="6272719" cy="50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82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D429-6B0F-4D41-A4D3-A9C5BCE3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Dashboard - Detailed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185A2-C2ED-624B-9E96-8462976B5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0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0CCE-85B9-3146-B9B7-FA2B559AD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105"/>
          </a:xfrm>
        </p:spPr>
        <p:txBody>
          <a:bodyPr/>
          <a:lstStyle/>
          <a:p>
            <a:r>
              <a:rPr lang="en-US" dirty="0" err="1"/>
              <a:t>Hygieia</a:t>
            </a:r>
            <a:r>
              <a:rPr lang="en-US" dirty="0"/>
              <a:t> -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2003-508D-0B4E-816F-DAFA6200B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6426"/>
            <a:ext cx="10515600" cy="462053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Hygieia</a:t>
            </a:r>
            <a:r>
              <a:rPr lang="en-US" dirty="0"/>
              <a:t> integrates widgets from story tracking, repository, build, quality, deploy and monitoring tools on a single-pane-of-glass HTML client that enables an easy access to important DevOps metrics.</a:t>
            </a:r>
          </a:p>
          <a:p>
            <a:r>
              <a:rPr lang="en-US" dirty="0"/>
              <a:t>Program-level dashboard helps aggregating multiple or larger teams with possibly different issue and story tracking tools, repositories and build tools.</a:t>
            </a:r>
          </a:p>
          <a:p>
            <a:r>
              <a:rPr lang="en-US" dirty="0" err="1"/>
              <a:t>Hygieia</a:t>
            </a:r>
            <a:r>
              <a:rPr lang="en-US" dirty="0"/>
              <a:t> dashboards are customizable: users can select VersionOne or Jira for story tracking, Subversion or GitHub as repositories, Jenkins/Hudson for builds, Selenium and SonarQube for quality, </a:t>
            </a:r>
            <a:r>
              <a:rPr lang="en-US" dirty="0" err="1"/>
              <a:t>uDeploy</a:t>
            </a:r>
            <a:r>
              <a:rPr lang="en-US" dirty="0"/>
              <a:t> and Jenkins for deployment.</a:t>
            </a:r>
          </a:p>
          <a:p>
            <a:r>
              <a:rPr lang="en-US" dirty="0" err="1"/>
              <a:t>Hygieia</a:t>
            </a:r>
            <a:r>
              <a:rPr lang="en-US" dirty="0"/>
              <a:t> dashboards assist in achieving process transparency and therefore help establish feedback loops that are the underlying concept of lean and DevOps.</a:t>
            </a:r>
          </a:p>
          <a:p>
            <a:r>
              <a:rPr lang="en-US" dirty="0" err="1"/>
              <a:t>Hygieia</a:t>
            </a:r>
            <a:r>
              <a:rPr lang="en-US" dirty="0"/>
              <a:t> shows the view of the whole pipeline – from story/requirement to code deployment in production</a:t>
            </a:r>
          </a:p>
        </p:txBody>
      </p:sp>
    </p:spTree>
    <p:extLst>
      <p:ext uri="{BB962C8B-B14F-4D97-AF65-F5344CB8AC3E}">
        <p14:creationId xmlns:p14="http://schemas.microsoft.com/office/powerpoint/2010/main" val="282958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678D-8007-C04C-8A3C-FDC850CF9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09"/>
            <a:ext cx="10515600" cy="933855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 Overview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Architecture">
            <a:extLst>
              <a:ext uri="{FF2B5EF4-FFF2-40B4-BE49-F238E27FC236}">
                <a16:creationId xmlns:a16="http://schemas.microsoft.com/office/drawing/2014/main" id="{B3A0B1F4-E2B3-DE4E-A58C-EFC462047B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82663"/>
            <a:ext cx="10212421" cy="545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8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3064-5F3C-8848-B2BD-53508A820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1022-F1A4-1C45-87BE-0CE9A7320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404"/>
            <a:ext cx="10515600" cy="5155559"/>
          </a:xfrm>
        </p:spPr>
        <p:txBody>
          <a:bodyPr/>
          <a:lstStyle/>
          <a:p>
            <a:r>
              <a:rPr lang="en-US" dirty="0" err="1"/>
              <a:t>Hygieia</a:t>
            </a:r>
            <a:r>
              <a:rPr lang="en-US" dirty="0"/>
              <a:t> Executive Dashboard</a:t>
            </a:r>
          </a:p>
          <a:p>
            <a:pPr lvl="1"/>
            <a:r>
              <a:rPr lang="en-US" b="1" dirty="0"/>
              <a:t>Portfolio</a:t>
            </a:r>
            <a:r>
              <a:rPr lang="en-US" dirty="0"/>
              <a:t> - A portfolio on the dashboard is a relationship between the senior executive, the products that they manage, and the components under each product.</a:t>
            </a:r>
          </a:p>
          <a:p>
            <a:pPr lvl="1"/>
            <a:r>
              <a:rPr lang="en-US" b="1" dirty="0"/>
              <a:t>Products</a:t>
            </a:r>
            <a:r>
              <a:rPr lang="en-US" dirty="0"/>
              <a:t> - List of all the all the products or applications under a portfolio (managed by an executive).</a:t>
            </a:r>
          </a:p>
          <a:p>
            <a:pPr lvl="1"/>
            <a:r>
              <a:rPr lang="en-US" b="1" dirty="0"/>
              <a:t>Components</a:t>
            </a:r>
            <a:r>
              <a:rPr lang="en-US" dirty="0"/>
              <a:t> - All the components associated with a product. Each component is unit of software that is part of the larger product or application.</a:t>
            </a:r>
          </a:p>
          <a:p>
            <a:r>
              <a:rPr lang="en-US" dirty="0"/>
              <a:t>Team Dashboard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3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56EE-EFE4-F048-A2FF-61DF3765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/>
          <a:lstStyle/>
          <a:p>
            <a:r>
              <a:rPr lang="en-US" dirty="0"/>
              <a:t>Portfolio Dashboard</a:t>
            </a:r>
          </a:p>
        </p:txBody>
      </p:sp>
      <p:pic>
        <p:nvPicPr>
          <p:cNvPr id="14338" name="Picture 2" descr="Select_Portfolio">
            <a:extLst>
              <a:ext uri="{FF2B5EF4-FFF2-40B4-BE49-F238E27FC236}">
                <a16:creationId xmlns:a16="http://schemas.microsoft.com/office/drawing/2014/main" id="{43F76EF9-5542-1248-AA49-E61345E11C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47" y="1147864"/>
            <a:ext cx="10068127" cy="534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103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3077-ECD8-B640-A05C-E50D032A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- Metrics</a:t>
            </a:r>
          </a:p>
        </p:txBody>
      </p:sp>
      <p:pic>
        <p:nvPicPr>
          <p:cNvPr id="13314" name="Picture 2" descr="Portfolio_View">
            <a:extLst>
              <a:ext uri="{FF2B5EF4-FFF2-40B4-BE49-F238E27FC236}">
                <a16:creationId xmlns:a16="http://schemas.microsoft.com/office/drawing/2014/main" id="{1CEFFFF8-1465-834F-B70D-544EA6B25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1" y="1507787"/>
            <a:ext cx="9225298" cy="49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07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90C9-3BAE-734D-9D46-B20CFB9D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466"/>
          </a:xfrm>
        </p:spPr>
        <p:txBody>
          <a:bodyPr/>
          <a:lstStyle/>
          <a:p>
            <a:r>
              <a:rPr lang="en-US" dirty="0"/>
              <a:t>Portfolio – Component Details</a:t>
            </a:r>
          </a:p>
        </p:txBody>
      </p:sp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5C3C95E0-D056-D440-A153-309378B124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157288"/>
            <a:ext cx="10174280" cy="540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921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B1A9-AC8F-6841-80F3-9B74C3E0F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828"/>
          </a:xfrm>
        </p:spPr>
        <p:txBody>
          <a:bodyPr/>
          <a:lstStyle/>
          <a:p>
            <a:r>
              <a:rPr lang="en-US" dirty="0"/>
              <a:t>Team Level Dashboard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8BCB4EEA-9034-2943-9BBD-73A478AB0E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85" y="1109662"/>
            <a:ext cx="10585315" cy="538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81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D845-C7C3-C440-9FE5-E2154FE84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3828"/>
          </a:xfrm>
        </p:spPr>
        <p:txBody>
          <a:bodyPr/>
          <a:lstStyle/>
          <a:p>
            <a:r>
              <a:rPr lang="en-US" dirty="0"/>
              <a:t>Team level dashboard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EFD622-D6E7-3641-9CD7-CEAB28EC4F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08954"/>
            <a:ext cx="105156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0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287</Words>
  <Application>Microsoft Macintosh PowerPoint</Application>
  <PresentationFormat>Widescreen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Hygieia</vt:lpstr>
      <vt:lpstr>Hygieia - Support</vt:lpstr>
      <vt:lpstr>Architecture Overview </vt:lpstr>
      <vt:lpstr>Dashboards</vt:lpstr>
      <vt:lpstr>Portfolio Dashboard</vt:lpstr>
      <vt:lpstr>Portfolio - Metrics</vt:lpstr>
      <vt:lpstr>Portfolio – Component Details</vt:lpstr>
      <vt:lpstr>Team Level Dashboard</vt:lpstr>
      <vt:lpstr>Team level dashboard</vt:lpstr>
      <vt:lpstr>Product Dashboard - Commit</vt:lpstr>
      <vt:lpstr>View in to Pipeline stages</vt:lpstr>
      <vt:lpstr>Product Dashboard – Build Stage</vt:lpstr>
      <vt:lpstr>Pipeline Speed &amp; # of Commits</vt:lpstr>
      <vt:lpstr>Product Dashboard – Commit Details All stages</vt:lpstr>
      <vt:lpstr>Product Dashboard – Deployment Stage</vt:lpstr>
      <vt:lpstr>Product Dashboard – Production Stage</vt:lpstr>
      <vt:lpstr>Product Dashboard – Pipeline Health</vt:lpstr>
      <vt:lpstr>Executive Level Dashboard - Architecture</vt:lpstr>
      <vt:lpstr>Executive Dashboard - Detailed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Hygieia</dc:title>
  <dc:creator>Microsoft Office User</dc:creator>
  <cp:lastModifiedBy>Microsoft Office User</cp:lastModifiedBy>
  <cp:revision>5</cp:revision>
  <dcterms:created xsi:type="dcterms:W3CDTF">2020-12-01T17:00:54Z</dcterms:created>
  <dcterms:modified xsi:type="dcterms:W3CDTF">2020-12-01T18:08:17Z</dcterms:modified>
</cp:coreProperties>
</file>